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57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y="6858000" cx="12192000"/>
  <p:notesSz cx="6858000" cy="9144000"/>
  <p:embeddedFontLst>
    <p:embeddedFont>
      <p:font typeface="Helvetica Neue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302">
          <p15:clr>
            <a:srgbClr val="A4A3A4"/>
          </p15:clr>
        </p15:guide>
        <p15:guide id="4" orient="horz" pos="3906">
          <p15:clr>
            <a:srgbClr val="A4A3A4"/>
          </p15:clr>
        </p15:guide>
        <p15:guide id="5" pos="7378">
          <p15:clr>
            <a:srgbClr val="A4A3A4"/>
          </p15:clr>
        </p15:guide>
      </p15:sldGuideLst>
    </p:ext>
    <p:ext uri="GoogleSlidesCustomDataVersion2">
      <go:slidesCustomData xmlns:go="http://customooxmlschemas.google.com/" r:id="rId32" roundtripDataSignature="AMtx7mjQCX8UGPv+D2xZVInlCixmYWWsb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Pilar De La Torre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  <p:guide pos="302"/>
        <p:guide pos="3906" orient="horz"/>
        <p:guide pos="737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font" Target="fonts/HelveticaNeue-regular.fntdata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HelveticaNeue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HelveticaNeue-boldItalic.fntdata"/><Relationship Id="rId30" Type="http://schemas.openxmlformats.org/officeDocument/2006/relationships/font" Target="fonts/HelveticaNeue-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32" Type="http://customschemas.google.com/relationships/presentationmetadata" Target="meta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3-10-19T09:33:57.754">
    <p:pos x="781" y="1075"/>
    <p:text>@PellonBrussosa@urbansecurity.org  à ne pas oublier pour mettre dans le tableau de dissemination
_Assigned to Marta Pellón Brussosa_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A-hgaldo"/>
      </p:ext>
    </p:extLs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8fd0f686d0_0_3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7" name="Google Shape;187;g28fd0f686d0_0_3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8fd0f686d0_0_4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8" name="Google Shape;248;g28fd0f686d0_0_4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28fd0f686d0_0_50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3" name="Google Shape;263;g28fd0f686d0_0_5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28fd0f686d0_0_5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9" name="Google Shape;269;g28fd0f686d0_0_5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8fd0f686d0_0_5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8" name="Google Shape;278;g28fd0f686d0_0_5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28fd0f686d0_0_5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5" name="Google Shape;285;g28fd0f686d0_0_5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8fd0f686d0_0_54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2" name="Google Shape;292;g28fd0f686d0_0_5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8fd0f686d0_0_57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9" name="Google Shape;299;g28fd0f686d0_0_5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8fd0f686d0_0_5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5" name="Google Shape;305;g28fd0f686d0_0_5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8fd0f686d0_0_19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2" name="Google Shape;312;g28fd0f686d0_0_19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8fd0f686d0_0_18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1" name="Google Shape;321;g28fd0f686d0_0_18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8fd0f686d0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3" name="Google Shape;193;g28fd0f686d0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8fd0f686d0_0_1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7" name="Google Shape;327;g28fd0f686d0_0_1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8fd0f686d0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0" name="Google Shape;200;g28fd0f686d0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8fd0f686d0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7" name="Google Shape;207;g28fd0f686d0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8fd0f686d0_0_4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4" name="Google Shape;214;g28fd0f686d0_0_4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8fd0f686d0_0_4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0" name="Google Shape;220;g28fd0f686d0_0_4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7" name="Google Shape;22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8fd0f686d0_0_4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6" name="Google Shape;236;g28fd0f686d0_0_4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8fd0f686d0_0_4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2" name="Google Shape;242;g28fd0f686d0_0_4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 showMasterSp="0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-01.png" id="15" name="Google Shape;15;g28fd0f686d0_0_30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-01.png" id="16" name="Google Shape;16;g28fd0f686d0_0_30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g28fd0f686d0_0_303"/>
          <p:cNvSpPr txBox="1"/>
          <p:nvPr>
            <p:ph idx="1" type="body"/>
          </p:nvPr>
        </p:nvSpPr>
        <p:spPr>
          <a:xfrm>
            <a:off x="4193579" y="773667"/>
            <a:ext cx="56526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5000"/>
              <a:buFont typeface="Calibri"/>
              <a:buNone/>
              <a:defRPr b="1" sz="50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18" name="Google Shape;18;g28fd0f686d0_0_303"/>
          <p:cNvSpPr txBox="1"/>
          <p:nvPr>
            <p:ph idx="2" type="body"/>
          </p:nvPr>
        </p:nvSpPr>
        <p:spPr>
          <a:xfrm>
            <a:off x="4193577" y="2423551"/>
            <a:ext cx="5469000" cy="3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Calibri"/>
              <a:buNone/>
              <a:defRPr sz="2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19" name="Google Shape;19;g28fd0f686d0_0_303"/>
          <p:cNvSpPr txBox="1"/>
          <p:nvPr>
            <p:ph idx="3" type="body"/>
          </p:nvPr>
        </p:nvSpPr>
        <p:spPr>
          <a:xfrm>
            <a:off x="4193576" y="2742041"/>
            <a:ext cx="5469000" cy="3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Calibri"/>
              <a:buNone/>
              <a:defRPr b="1"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20" name="Google Shape;20;g28fd0f686d0_0_303"/>
          <p:cNvSpPr txBox="1"/>
          <p:nvPr>
            <p:ph idx="12" type="sldNum"/>
          </p:nvPr>
        </p:nvSpPr>
        <p:spPr>
          <a:xfrm>
            <a:off x="6000750" y="6540499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opics 2" showMasterSp="0">
  <p:cSld name="Topics_2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-02.png" id="94" name="Google Shape;94;g28fd0f686d0_0_9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g28fd0f686d0_0_96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3500"/>
              <a:buFont typeface="Calibri"/>
              <a:buNone/>
              <a:defRPr b="1" sz="35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96" name="Google Shape;96;g28fd0f686d0_0_96"/>
          <p:cNvSpPr txBox="1"/>
          <p:nvPr>
            <p:ph idx="2" type="body"/>
          </p:nvPr>
        </p:nvSpPr>
        <p:spPr>
          <a:xfrm>
            <a:off x="308465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97" name="Google Shape;97;g28fd0f686d0_0_96"/>
          <p:cNvSpPr txBox="1"/>
          <p:nvPr>
            <p:ph idx="3" type="body"/>
          </p:nvPr>
        </p:nvSpPr>
        <p:spPr>
          <a:xfrm>
            <a:off x="300906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98" name="Google Shape;98;g28fd0f686d0_0_96"/>
          <p:cNvSpPr txBox="1"/>
          <p:nvPr>
            <p:ph idx="4" type="body"/>
          </p:nvPr>
        </p:nvSpPr>
        <p:spPr>
          <a:xfrm>
            <a:off x="293347" y="3537078"/>
            <a:ext cx="3442800" cy="2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99" name="Google Shape;99;g28fd0f686d0_0_96"/>
          <p:cNvSpPr txBox="1"/>
          <p:nvPr>
            <p:ph idx="5" type="body"/>
          </p:nvPr>
        </p:nvSpPr>
        <p:spPr>
          <a:xfrm>
            <a:off x="4321499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100" name="Google Shape;100;g28fd0f686d0_0_96"/>
          <p:cNvSpPr txBox="1"/>
          <p:nvPr>
            <p:ph idx="6" type="body"/>
          </p:nvPr>
        </p:nvSpPr>
        <p:spPr>
          <a:xfrm>
            <a:off x="4313940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101" name="Google Shape;101;g28fd0f686d0_0_96"/>
          <p:cNvSpPr txBox="1"/>
          <p:nvPr>
            <p:ph idx="7" type="body"/>
          </p:nvPr>
        </p:nvSpPr>
        <p:spPr>
          <a:xfrm>
            <a:off x="4306381" y="3537078"/>
            <a:ext cx="3442800" cy="2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102" name="Google Shape;102;g28fd0f686d0_0_96"/>
          <p:cNvSpPr txBox="1"/>
          <p:nvPr>
            <p:ph idx="8" type="body"/>
          </p:nvPr>
        </p:nvSpPr>
        <p:spPr>
          <a:xfrm>
            <a:off x="8410694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103" name="Google Shape;103;g28fd0f686d0_0_96"/>
          <p:cNvSpPr txBox="1"/>
          <p:nvPr>
            <p:ph idx="9" type="body"/>
          </p:nvPr>
        </p:nvSpPr>
        <p:spPr>
          <a:xfrm>
            <a:off x="8403135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104" name="Google Shape;104;g28fd0f686d0_0_96"/>
          <p:cNvSpPr txBox="1"/>
          <p:nvPr>
            <p:ph idx="13" type="body"/>
          </p:nvPr>
        </p:nvSpPr>
        <p:spPr>
          <a:xfrm>
            <a:off x="8395577" y="3537078"/>
            <a:ext cx="3442800" cy="2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cxnSp>
        <p:nvCxnSpPr>
          <p:cNvPr id="105" name="Google Shape;105;g28fd0f686d0_0_96"/>
          <p:cNvCxnSpPr/>
          <p:nvPr/>
        </p:nvCxnSpPr>
        <p:spPr>
          <a:xfrm>
            <a:off x="1773256" y="748772"/>
            <a:ext cx="2224500" cy="0"/>
          </a:xfrm>
          <a:prstGeom prst="straightConnector1">
            <a:avLst/>
          </a:prstGeom>
          <a:noFill/>
          <a:ln cap="flat" cmpd="sng" w="25400">
            <a:solidFill>
              <a:srgbClr val="D3533E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106" name="Google Shape;106;g28fd0f686d0_0_96"/>
          <p:cNvSpPr txBox="1"/>
          <p:nvPr>
            <p:ph idx="12" type="sldNum"/>
          </p:nvPr>
        </p:nvSpPr>
        <p:spPr>
          <a:xfrm>
            <a:off x="6000750" y="6542616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5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5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0" name="Google Shape;110;p25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1" name="Google Shape;111;p2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 showMasterSp="0">
  <p:cSld name="Quote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s-05.png" id="115" name="Google Shape;115;g28fd0f686d0_0_18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g28fd0f686d0_0_180"/>
          <p:cNvSpPr txBox="1"/>
          <p:nvPr>
            <p:ph idx="1" type="body"/>
          </p:nvPr>
        </p:nvSpPr>
        <p:spPr>
          <a:xfrm>
            <a:off x="1920156" y="1135273"/>
            <a:ext cx="8351700" cy="458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rmAutofit/>
          </a:bodyPr>
          <a:lstStyle>
            <a:lvl1pPr indent="-228600" lvl="0" marL="45720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117" name="Google Shape;117;g28fd0f686d0_0_180"/>
          <p:cNvSpPr txBox="1"/>
          <p:nvPr>
            <p:ph idx="12" type="sldNum"/>
          </p:nvPr>
        </p:nvSpPr>
        <p:spPr>
          <a:xfrm>
            <a:off x="6000750" y="6540499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Index">
  <p:cSld name="1_Index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idx="12" type="sldNum"/>
          </p:nvPr>
        </p:nvSpPr>
        <p:spPr>
          <a:xfrm>
            <a:off x="11476893" y="6093070"/>
            <a:ext cx="580200" cy="29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0" name="Google Shape;120;p22"/>
          <p:cNvSpPr txBox="1"/>
          <p:nvPr>
            <p:ph type="ctrTitle"/>
          </p:nvPr>
        </p:nvSpPr>
        <p:spPr>
          <a:xfrm>
            <a:off x="3046638" y="1257949"/>
            <a:ext cx="83073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18D"/>
              </a:buClr>
              <a:buSzPts val="5400"/>
              <a:buFont typeface="Helvetica Neue"/>
              <a:buNone/>
              <a:defRPr sz="5400">
                <a:solidFill>
                  <a:srgbClr val="33318D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2"/>
          <p:cNvSpPr txBox="1"/>
          <p:nvPr>
            <p:ph idx="1" type="subTitle"/>
          </p:nvPr>
        </p:nvSpPr>
        <p:spPr>
          <a:xfrm>
            <a:off x="3046638" y="3056253"/>
            <a:ext cx="8307300" cy="13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3C3EE"/>
              </a:buClr>
              <a:buSzPts val="3200"/>
              <a:buNone/>
              <a:defRPr sz="3200">
                <a:solidFill>
                  <a:srgbClr val="63C3E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22" name="Google Shape;122;p22"/>
          <p:cNvSpPr txBox="1"/>
          <p:nvPr>
            <p:ph idx="2" type="body"/>
          </p:nvPr>
        </p:nvSpPr>
        <p:spPr>
          <a:xfrm>
            <a:off x="7117372" y="5801302"/>
            <a:ext cx="38139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3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26" name="Google Shape;126;p2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4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2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9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9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6" name="Google Shape;156;p29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29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8" name="Google Shape;158;p29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2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opics" showMasterSp="0">
  <p:cSld name="Topic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-02.png" id="22" name="Google Shape;22;g28fd0f686d0_0_29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g28fd0f686d0_0_292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3500"/>
              <a:buFont typeface="Calibri"/>
              <a:buNone/>
              <a:defRPr b="1" sz="35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24" name="Google Shape;24;g28fd0f686d0_0_292"/>
          <p:cNvSpPr txBox="1"/>
          <p:nvPr>
            <p:ph idx="2" type="body"/>
          </p:nvPr>
        </p:nvSpPr>
        <p:spPr>
          <a:xfrm>
            <a:off x="293347" y="3537078"/>
            <a:ext cx="3442800" cy="23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25" name="Google Shape;25;g28fd0f686d0_0_292"/>
          <p:cNvSpPr txBox="1"/>
          <p:nvPr>
            <p:ph idx="3" type="body"/>
          </p:nvPr>
        </p:nvSpPr>
        <p:spPr>
          <a:xfrm>
            <a:off x="4321499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26" name="Google Shape;26;g28fd0f686d0_0_292"/>
          <p:cNvSpPr txBox="1"/>
          <p:nvPr>
            <p:ph idx="4" type="body"/>
          </p:nvPr>
        </p:nvSpPr>
        <p:spPr>
          <a:xfrm>
            <a:off x="4313940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27" name="Google Shape;27;g28fd0f686d0_0_292"/>
          <p:cNvSpPr txBox="1"/>
          <p:nvPr>
            <p:ph idx="5" type="body"/>
          </p:nvPr>
        </p:nvSpPr>
        <p:spPr>
          <a:xfrm>
            <a:off x="4306381" y="3537078"/>
            <a:ext cx="3442800" cy="23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28" name="Google Shape;28;g28fd0f686d0_0_292"/>
          <p:cNvSpPr txBox="1"/>
          <p:nvPr>
            <p:ph idx="6" type="body"/>
          </p:nvPr>
        </p:nvSpPr>
        <p:spPr>
          <a:xfrm>
            <a:off x="8410694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29" name="Google Shape;29;g28fd0f686d0_0_292"/>
          <p:cNvSpPr txBox="1"/>
          <p:nvPr>
            <p:ph idx="7" type="body"/>
          </p:nvPr>
        </p:nvSpPr>
        <p:spPr>
          <a:xfrm>
            <a:off x="8403135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cxnSp>
        <p:nvCxnSpPr>
          <p:cNvPr id="30" name="Google Shape;30;g28fd0f686d0_0_292"/>
          <p:cNvCxnSpPr/>
          <p:nvPr/>
        </p:nvCxnSpPr>
        <p:spPr>
          <a:xfrm>
            <a:off x="1773256" y="748772"/>
            <a:ext cx="2224500" cy="0"/>
          </a:xfrm>
          <a:prstGeom prst="straightConnector1">
            <a:avLst/>
          </a:prstGeom>
          <a:noFill/>
          <a:ln cap="flat" cmpd="sng" w="25400">
            <a:solidFill>
              <a:srgbClr val="D3533E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1" name="Google Shape;31;g28fd0f686d0_0_292"/>
          <p:cNvSpPr txBox="1"/>
          <p:nvPr>
            <p:ph idx="12" type="sldNum"/>
          </p:nvPr>
        </p:nvSpPr>
        <p:spPr>
          <a:xfrm>
            <a:off x="6000750" y="6542616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30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3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1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31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169" name="Google Shape;169;p31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70" name="Google Shape;170;p31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31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2" name="Google Shape;172;p3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3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3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3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3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33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2" name="Google Shape;182;p3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3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 showMasterSp="0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28fd0f686d0_0_310"/>
          <p:cNvSpPr txBox="1"/>
          <p:nvPr>
            <p:ph idx="1" type="body"/>
          </p:nvPr>
        </p:nvSpPr>
        <p:spPr>
          <a:xfrm>
            <a:off x="316024" y="1877220"/>
            <a:ext cx="3547500" cy="29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4000"/>
              <a:buFont typeface="Calibri"/>
              <a:buNone/>
              <a:defRPr b="1" sz="40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34" name="Google Shape;34;g28fd0f686d0_0_310"/>
          <p:cNvSpPr txBox="1"/>
          <p:nvPr>
            <p:ph idx="2" type="body"/>
          </p:nvPr>
        </p:nvSpPr>
        <p:spPr>
          <a:xfrm>
            <a:off x="4707562" y="1280092"/>
            <a:ext cx="6859500" cy="43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300"/>
              <a:buFont typeface="Calibri"/>
              <a:buNone/>
              <a:defRPr sz="23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35" name="Google Shape;35;g28fd0f686d0_0_310"/>
          <p:cNvSpPr txBox="1"/>
          <p:nvPr>
            <p:ph idx="12" type="sldNum"/>
          </p:nvPr>
        </p:nvSpPr>
        <p:spPr>
          <a:xfrm>
            <a:off x="6000750" y="6540499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28fd0f686d0_0_314"/>
          <p:cNvSpPr txBox="1"/>
          <p:nvPr>
            <p:ph idx="1" type="body"/>
          </p:nvPr>
        </p:nvSpPr>
        <p:spPr>
          <a:xfrm>
            <a:off x="316024" y="1877220"/>
            <a:ext cx="3085800" cy="29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3300"/>
              <a:buFont typeface="Calibri"/>
              <a:buNone/>
              <a:defRPr b="1" sz="33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38" name="Google Shape;38;g28fd0f686d0_0_314"/>
          <p:cNvSpPr/>
          <p:nvPr>
            <p:ph idx="2" type="pic"/>
          </p:nvPr>
        </p:nvSpPr>
        <p:spPr>
          <a:xfrm>
            <a:off x="4605251" y="1097280"/>
            <a:ext cx="6874800" cy="4048500"/>
          </a:xfrm>
          <a:prstGeom prst="rect">
            <a:avLst/>
          </a:prstGeom>
          <a:noFill/>
          <a:ln>
            <a:noFill/>
          </a:ln>
        </p:spPr>
      </p:sp>
      <p:sp>
        <p:nvSpPr>
          <p:cNvPr id="39" name="Google Shape;39;g28fd0f686d0_0_314"/>
          <p:cNvSpPr txBox="1"/>
          <p:nvPr>
            <p:ph idx="12" type="sldNum"/>
          </p:nvPr>
        </p:nvSpPr>
        <p:spPr>
          <a:xfrm>
            <a:off x="6000750" y="6540499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 showMasterSp="0">
  <p:cSld name="Quote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s-05.png" id="41" name="Google Shape;41;g28fd0f686d0_0_3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g28fd0f686d0_0_318"/>
          <p:cNvSpPr txBox="1"/>
          <p:nvPr>
            <p:ph idx="1" type="body"/>
          </p:nvPr>
        </p:nvSpPr>
        <p:spPr>
          <a:xfrm>
            <a:off x="1920156" y="1135273"/>
            <a:ext cx="8351700" cy="458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rmAutofit/>
          </a:bodyPr>
          <a:lstStyle>
            <a:lvl1pPr indent="-228600" lvl="0" marL="45720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43" name="Google Shape;43;g28fd0f686d0_0_318"/>
          <p:cNvSpPr txBox="1"/>
          <p:nvPr>
            <p:ph idx="12" type="sldNum"/>
          </p:nvPr>
        </p:nvSpPr>
        <p:spPr>
          <a:xfrm>
            <a:off x="6000750" y="6540499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nal slide" showMasterSp="0">
  <p:cSld name="Final slid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s-06.png" id="45" name="Google Shape;45;g28fd0f686d0_0_3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g28fd0f686d0_0_322"/>
          <p:cNvSpPr txBox="1"/>
          <p:nvPr>
            <p:ph idx="12" type="sldNum"/>
          </p:nvPr>
        </p:nvSpPr>
        <p:spPr>
          <a:xfrm>
            <a:off x="6000750" y="6540499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opics 1" showMasterSp="0">
  <p:cSld name="Topics_1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-02.png" id="48" name="Google Shape;48;g28fd0f686d0_0_3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g28fd0f686d0_0_325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3500"/>
              <a:buFont typeface="Calibri"/>
              <a:buNone/>
              <a:defRPr b="1" sz="35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50" name="Google Shape;50;g28fd0f686d0_0_325"/>
          <p:cNvSpPr txBox="1"/>
          <p:nvPr>
            <p:ph idx="2" type="body"/>
          </p:nvPr>
        </p:nvSpPr>
        <p:spPr>
          <a:xfrm>
            <a:off x="8002807" y="4599930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51" name="Google Shape;51;g28fd0f686d0_0_325"/>
          <p:cNvSpPr txBox="1"/>
          <p:nvPr>
            <p:ph idx="3" type="body"/>
          </p:nvPr>
        </p:nvSpPr>
        <p:spPr>
          <a:xfrm>
            <a:off x="293347" y="3537078"/>
            <a:ext cx="3442800" cy="23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52" name="Google Shape;52;g28fd0f686d0_0_325"/>
          <p:cNvSpPr txBox="1"/>
          <p:nvPr>
            <p:ph idx="4" type="body"/>
          </p:nvPr>
        </p:nvSpPr>
        <p:spPr>
          <a:xfrm>
            <a:off x="4321499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53" name="Google Shape;53;g28fd0f686d0_0_325"/>
          <p:cNvSpPr txBox="1"/>
          <p:nvPr>
            <p:ph idx="5" type="body"/>
          </p:nvPr>
        </p:nvSpPr>
        <p:spPr>
          <a:xfrm>
            <a:off x="4313940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54" name="Google Shape;54;g28fd0f686d0_0_325"/>
          <p:cNvSpPr txBox="1"/>
          <p:nvPr>
            <p:ph idx="6" type="body"/>
          </p:nvPr>
        </p:nvSpPr>
        <p:spPr>
          <a:xfrm>
            <a:off x="4306381" y="3537078"/>
            <a:ext cx="3442800" cy="23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55" name="Google Shape;55;g28fd0f686d0_0_325"/>
          <p:cNvSpPr txBox="1"/>
          <p:nvPr>
            <p:ph idx="7" type="body"/>
          </p:nvPr>
        </p:nvSpPr>
        <p:spPr>
          <a:xfrm>
            <a:off x="8410694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56" name="Google Shape;56;g28fd0f686d0_0_325"/>
          <p:cNvSpPr txBox="1"/>
          <p:nvPr>
            <p:ph idx="8" type="body"/>
          </p:nvPr>
        </p:nvSpPr>
        <p:spPr>
          <a:xfrm>
            <a:off x="8403135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57" name="Google Shape;57;g28fd0f686d0_0_325"/>
          <p:cNvSpPr txBox="1"/>
          <p:nvPr>
            <p:ph idx="9" type="body"/>
          </p:nvPr>
        </p:nvSpPr>
        <p:spPr>
          <a:xfrm>
            <a:off x="8395577" y="3537078"/>
            <a:ext cx="3442800" cy="23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cxnSp>
        <p:nvCxnSpPr>
          <p:cNvPr id="58" name="Google Shape;58;g28fd0f686d0_0_325"/>
          <p:cNvCxnSpPr/>
          <p:nvPr/>
        </p:nvCxnSpPr>
        <p:spPr>
          <a:xfrm>
            <a:off x="1773256" y="748772"/>
            <a:ext cx="2224500" cy="0"/>
          </a:xfrm>
          <a:prstGeom prst="straightConnector1">
            <a:avLst/>
          </a:prstGeom>
          <a:noFill/>
          <a:ln cap="flat" cmpd="sng" w="25400">
            <a:solidFill>
              <a:srgbClr val="D3533E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59" name="Google Shape;59;g28fd0f686d0_0_325"/>
          <p:cNvSpPr txBox="1"/>
          <p:nvPr>
            <p:ph idx="12" type="sldNum"/>
          </p:nvPr>
        </p:nvSpPr>
        <p:spPr>
          <a:xfrm>
            <a:off x="6000750" y="6542616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opics 2" showMasterSp="0">
  <p:cSld name="Topics_2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-02.png" id="61" name="Google Shape;61;g28fd0f686d0_0_3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g28fd0f686d0_0_338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3500"/>
              <a:buFont typeface="Calibri"/>
              <a:buNone/>
              <a:defRPr b="1" sz="35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63" name="Google Shape;63;g28fd0f686d0_0_338"/>
          <p:cNvSpPr txBox="1"/>
          <p:nvPr>
            <p:ph idx="2" type="body"/>
          </p:nvPr>
        </p:nvSpPr>
        <p:spPr>
          <a:xfrm>
            <a:off x="308465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64" name="Google Shape;64;g28fd0f686d0_0_338"/>
          <p:cNvSpPr txBox="1"/>
          <p:nvPr>
            <p:ph idx="3" type="body"/>
          </p:nvPr>
        </p:nvSpPr>
        <p:spPr>
          <a:xfrm>
            <a:off x="300906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65" name="Google Shape;65;g28fd0f686d0_0_338"/>
          <p:cNvSpPr txBox="1"/>
          <p:nvPr>
            <p:ph idx="4" type="body"/>
          </p:nvPr>
        </p:nvSpPr>
        <p:spPr>
          <a:xfrm>
            <a:off x="293347" y="3537078"/>
            <a:ext cx="3442800" cy="2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66" name="Google Shape;66;g28fd0f686d0_0_338"/>
          <p:cNvSpPr txBox="1"/>
          <p:nvPr>
            <p:ph idx="5" type="body"/>
          </p:nvPr>
        </p:nvSpPr>
        <p:spPr>
          <a:xfrm>
            <a:off x="4321499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67" name="Google Shape;67;g28fd0f686d0_0_338"/>
          <p:cNvSpPr txBox="1"/>
          <p:nvPr>
            <p:ph idx="6" type="body"/>
          </p:nvPr>
        </p:nvSpPr>
        <p:spPr>
          <a:xfrm>
            <a:off x="4313940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68" name="Google Shape;68;g28fd0f686d0_0_338"/>
          <p:cNvSpPr txBox="1"/>
          <p:nvPr>
            <p:ph idx="7" type="body"/>
          </p:nvPr>
        </p:nvSpPr>
        <p:spPr>
          <a:xfrm>
            <a:off x="4306381" y="3537078"/>
            <a:ext cx="3442800" cy="2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69" name="Google Shape;69;g28fd0f686d0_0_338"/>
          <p:cNvSpPr txBox="1"/>
          <p:nvPr>
            <p:ph idx="8" type="body"/>
          </p:nvPr>
        </p:nvSpPr>
        <p:spPr>
          <a:xfrm>
            <a:off x="8410694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70" name="Google Shape;70;g28fd0f686d0_0_338"/>
          <p:cNvSpPr txBox="1"/>
          <p:nvPr>
            <p:ph idx="9" type="body"/>
          </p:nvPr>
        </p:nvSpPr>
        <p:spPr>
          <a:xfrm>
            <a:off x="8403135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71" name="Google Shape;71;g28fd0f686d0_0_338"/>
          <p:cNvSpPr txBox="1"/>
          <p:nvPr>
            <p:ph idx="13" type="body"/>
          </p:nvPr>
        </p:nvSpPr>
        <p:spPr>
          <a:xfrm>
            <a:off x="8395577" y="3537078"/>
            <a:ext cx="3442800" cy="2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cxnSp>
        <p:nvCxnSpPr>
          <p:cNvPr id="72" name="Google Shape;72;g28fd0f686d0_0_338"/>
          <p:cNvCxnSpPr/>
          <p:nvPr/>
        </p:nvCxnSpPr>
        <p:spPr>
          <a:xfrm>
            <a:off x="1773256" y="748772"/>
            <a:ext cx="2224500" cy="0"/>
          </a:xfrm>
          <a:prstGeom prst="straightConnector1">
            <a:avLst/>
          </a:prstGeom>
          <a:noFill/>
          <a:ln cap="flat" cmpd="sng" w="25400">
            <a:solidFill>
              <a:srgbClr val="D3533E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73" name="Google Shape;73;g28fd0f686d0_0_338"/>
          <p:cNvSpPr txBox="1"/>
          <p:nvPr>
            <p:ph idx="12" type="sldNum"/>
          </p:nvPr>
        </p:nvSpPr>
        <p:spPr>
          <a:xfrm>
            <a:off x="6000750" y="6542616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opics 1" showMasterSp="0">
  <p:cSld name="Topics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-02.png" id="81" name="Google Shape;81;g28fd0f686d0_0_8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g28fd0f686d0_0_83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3500"/>
              <a:buFont typeface="Calibri"/>
              <a:buNone/>
              <a:defRPr b="1" sz="35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83" name="Google Shape;83;g28fd0f686d0_0_83"/>
          <p:cNvSpPr txBox="1"/>
          <p:nvPr>
            <p:ph idx="2" type="body"/>
          </p:nvPr>
        </p:nvSpPr>
        <p:spPr>
          <a:xfrm>
            <a:off x="8002807" y="4599930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84" name="Google Shape;84;g28fd0f686d0_0_83"/>
          <p:cNvSpPr txBox="1"/>
          <p:nvPr>
            <p:ph idx="3" type="body"/>
          </p:nvPr>
        </p:nvSpPr>
        <p:spPr>
          <a:xfrm>
            <a:off x="293347" y="3537078"/>
            <a:ext cx="3442800" cy="23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85" name="Google Shape;85;g28fd0f686d0_0_83"/>
          <p:cNvSpPr txBox="1"/>
          <p:nvPr>
            <p:ph idx="4" type="body"/>
          </p:nvPr>
        </p:nvSpPr>
        <p:spPr>
          <a:xfrm>
            <a:off x="4321499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86" name="Google Shape;86;g28fd0f686d0_0_83"/>
          <p:cNvSpPr txBox="1"/>
          <p:nvPr>
            <p:ph idx="5" type="body"/>
          </p:nvPr>
        </p:nvSpPr>
        <p:spPr>
          <a:xfrm>
            <a:off x="4313940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87" name="Google Shape;87;g28fd0f686d0_0_83"/>
          <p:cNvSpPr txBox="1"/>
          <p:nvPr>
            <p:ph idx="6" type="body"/>
          </p:nvPr>
        </p:nvSpPr>
        <p:spPr>
          <a:xfrm>
            <a:off x="4306381" y="3537078"/>
            <a:ext cx="3442800" cy="23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88" name="Google Shape;88;g28fd0f686d0_0_83"/>
          <p:cNvSpPr txBox="1"/>
          <p:nvPr>
            <p:ph idx="7" type="body"/>
          </p:nvPr>
        </p:nvSpPr>
        <p:spPr>
          <a:xfrm>
            <a:off x="8410694" y="2232474"/>
            <a:ext cx="10851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  <a:defRPr b="1" sz="2800">
                <a:solidFill>
                  <a:srgbClr val="61B39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89" name="Google Shape;89;g28fd0f686d0_0_83"/>
          <p:cNvSpPr txBox="1"/>
          <p:nvPr>
            <p:ph idx="8" type="body"/>
          </p:nvPr>
        </p:nvSpPr>
        <p:spPr>
          <a:xfrm>
            <a:off x="8403135" y="2655755"/>
            <a:ext cx="35718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D4533E"/>
              </a:buClr>
              <a:buSzPts val="2300"/>
              <a:buFont typeface="Calibri"/>
              <a:buNone/>
              <a:defRPr b="1" sz="2300">
                <a:solidFill>
                  <a:srgbClr val="D453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90" name="Google Shape;90;g28fd0f686d0_0_83"/>
          <p:cNvSpPr txBox="1"/>
          <p:nvPr>
            <p:ph idx="9" type="body"/>
          </p:nvPr>
        </p:nvSpPr>
        <p:spPr>
          <a:xfrm>
            <a:off x="8395577" y="3537078"/>
            <a:ext cx="3442800" cy="23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800"/>
              <a:buFont typeface="Calibri"/>
              <a:buNone/>
              <a:defRPr sz="1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  <a:defRPr/>
            </a:lvl9pPr>
          </a:lstStyle>
          <a:p/>
        </p:txBody>
      </p:sp>
      <p:cxnSp>
        <p:nvCxnSpPr>
          <p:cNvPr id="91" name="Google Shape;91;g28fd0f686d0_0_83"/>
          <p:cNvCxnSpPr/>
          <p:nvPr/>
        </p:nvCxnSpPr>
        <p:spPr>
          <a:xfrm>
            <a:off x="1773256" y="748772"/>
            <a:ext cx="2224500" cy="0"/>
          </a:xfrm>
          <a:prstGeom prst="straightConnector1">
            <a:avLst/>
          </a:prstGeom>
          <a:noFill/>
          <a:ln cap="flat" cmpd="sng" w="25400">
            <a:solidFill>
              <a:srgbClr val="D3533E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92" name="Google Shape;92;g28fd0f686d0_0_83"/>
          <p:cNvSpPr txBox="1"/>
          <p:nvPr>
            <p:ph idx="12" type="sldNum"/>
          </p:nvPr>
        </p:nvSpPr>
        <p:spPr>
          <a:xfrm>
            <a:off x="6000750" y="6542616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0" Type="http://schemas.openxmlformats.org/officeDocument/2006/relationships/theme" Target="../theme/theme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2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-04.png" id="10" name="Google Shape;10;g28fd0f686d0_0_28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g28fd0f686d0_0_287"/>
          <p:cNvSpPr txBox="1"/>
          <p:nvPr>
            <p:ph type="title"/>
          </p:nvPr>
        </p:nvSpPr>
        <p:spPr>
          <a:xfrm>
            <a:off x="603250" y="539750"/>
            <a:ext cx="10985700" cy="7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Helvetica Neue"/>
              <a:buNone/>
              <a:defRPr b="1" i="0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Helvetica Neue"/>
              <a:buNone/>
              <a:defRPr b="1" i="0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Helvetica Neue"/>
              <a:buNone/>
              <a:defRPr b="1" i="0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Helvetica Neue"/>
              <a:buNone/>
              <a:defRPr b="1" i="0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Helvetica Neue"/>
              <a:buNone/>
              <a:defRPr b="1" i="0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Helvetica Neue"/>
              <a:buNone/>
              <a:defRPr b="1" i="0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Helvetica Neue"/>
              <a:buNone/>
              <a:defRPr b="1" i="0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Helvetica Neue"/>
              <a:buNone/>
              <a:defRPr b="1" i="0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Helvetica Neue"/>
              <a:buNone/>
              <a:defRPr b="1" i="0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" name="Google Shape;12;g28fd0f686d0_0_287"/>
          <p:cNvSpPr txBox="1"/>
          <p:nvPr>
            <p:ph idx="1" type="body"/>
          </p:nvPr>
        </p:nvSpPr>
        <p:spPr>
          <a:xfrm>
            <a:off x="603250" y="2124252"/>
            <a:ext cx="10985700" cy="41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>
            <a:lvl1pPr indent="-419100" lvl="0" marL="457200" marR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Char char="•"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19100" lvl="1" marL="914400" marR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Char char="•"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19100" lvl="2" marL="1371600" marR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Char char="•"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19100" lvl="3" marL="1828800" marR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Char char="•"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19100" lvl="4" marL="2286000" marR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Char char="•"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419100" lvl="5" marL="2743200" marR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Char char="•"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419100" lvl="6" marL="3200400" marR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Char char="•"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419100" lvl="7" marL="3657600" marR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Char char="•"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419100" lvl="8" marL="4114800" marR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Char char="•"/>
              <a:defRPr b="0" i="0" sz="2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3" name="Google Shape;13;g28fd0f686d0_0_287"/>
          <p:cNvSpPr txBox="1"/>
          <p:nvPr>
            <p:ph idx="12" type="sldNum"/>
          </p:nvPr>
        </p:nvSpPr>
        <p:spPr>
          <a:xfrm>
            <a:off x="6000750" y="6540499"/>
            <a:ext cx="184200" cy="1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25400" lIns="25400" spcFirstLastPara="1" rIns="25400" wrap="square" tIns="254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image" Target="../media/image21.jpg"/><Relationship Id="rId10" Type="http://schemas.openxmlformats.org/officeDocument/2006/relationships/image" Target="../media/image36.jpg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28.jpg"/><Relationship Id="rId9" Type="http://schemas.openxmlformats.org/officeDocument/2006/relationships/image" Target="../media/image25.jpg"/><Relationship Id="rId5" Type="http://schemas.openxmlformats.org/officeDocument/2006/relationships/image" Target="../media/image17.jpg"/><Relationship Id="rId6" Type="http://schemas.openxmlformats.org/officeDocument/2006/relationships/image" Target="../media/image29.png"/><Relationship Id="rId7" Type="http://schemas.openxmlformats.org/officeDocument/2006/relationships/image" Target="../media/image18.png"/><Relationship Id="rId8" Type="http://schemas.openxmlformats.org/officeDocument/2006/relationships/image" Target="../media/image2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Relationship Id="rId4" Type="http://schemas.openxmlformats.org/officeDocument/2006/relationships/image" Target="../media/image20.jpg"/><Relationship Id="rId5" Type="http://schemas.openxmlformats.org/officeDocument/2006/relationships/image" Target="../media/image2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jpg"/><Relationship Id="rId4" Type="http://schemas.openxmlformats.org/officeDocument/2006/relationships/image" Target="../media/image34.jpg"/><Relationship Id="rId5" Type="http://schemas.openxmlformats.org/officeDocument/2006/relationships/image" Target="../media/image3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Relationship Id="rId3" Type="http://schemas.openxmlformats.org/officeDocument/2006/relationships/comments" Target="../comments/comment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g"/><Relationship Id="rId4" Type="http://schemas.openxmlformats.org/officeDocument/2006/relationships/image" Target="../media/image12.png"/><Relationship Id="rId5" Type="http://schemas.openxmlformats.org/officeDocument/2006/relationships/image" Target="../media/image2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8fd0f686d0_0_353"/>
          <p:cNvSpPr txBox="1"/>
          <p:nvPr>
            <p:ph idx="1" type="body"/>
          </p:nvPr>
        </p:nvSpPr>
        <p:spPr>
          <a:xfrm>
            <a:off x="4170875" y="1778825"/>
            <a:ext cx="57642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-US" sz="3700">
                <a:solidFill>
                  <a:srgbClr val="F9FBFD"/>
                </a:solidFill>
              </a:rPr>
              <a:t>Managing and designing </a:t>
            </a:r>
            <a:endParaRPr sz="3700">
              <a:solidFill>
                <a:srgbClr val="F9FBFD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-US" sz="3700">
                <a:solidFill>
                  <a:srgbClr val="F9FBFD"/>
                </a:solidFill>
              </a:rPr>
              <a:t>safe public places</a:t>
            </a:r>
            <a:endParaRPr sz="3700">
              <a:solidFill>
                <a:srgbClr val="F9FBFD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t/>
            </a:r>
            <a:endParaRPr sz="3000">
              <a:solidFill>
                <a:srgbClr val="F9FBFD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b="0" lang="en-US" sz="3300">
                <a:solidFill>
                  <a:srgbClr val="F9FBFD"/>
                </a:solidFill>
              </a:rPr>
              <a:t>Florence Cipolla</a:t>
            </a:r>
            <a:endParaRPr b="0" sz="3300">
              <a:solidFill>
                <a:srgbClr val="F9FBFD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C3EE"/>
              </a:buClr>
              <a:buSzPts val="3200"/>
              <a:buFont typeface="Arial"/>
              <a:buNone/>
            </a:pPr>
            <a:r>
              <a:rPr b="0" lang="en-US" sz="3300">
                <a:solidFill>
                  <a:srgbClr val="F9FBFD"/>
                </a:solidFill>
              </a:rPr>
              <a:t>City of Nice</a:t>
            </a:r>
            <a:endParaRPr sz="3300"/>
          </a:p>
        </p:txBody>
      </p:sp>
      <p:sp>
        <p:nvSpPr>
          <p:cNvPr id="190" name="Google Shape;190;g28fd0f686d0_0_353"/>
          <p:cNvSpPr txBox="1"/>
          <p:nvPr/>
        </p:nvSpPr>
        <p:spPr>
          <a:xfrm>
            <a:off x="7119300" y="3180425"/>
            <a:ext cx="5072700" cy="3677700"/>
          </a:xfrm>
          <a:prstGeom prst="rect">
            <a:avLst/>
          </a:prstGeom>
          <a:solidFill>
            <a:srgbClr val="E94734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8fd0f686d0_0_488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D3533E"/>
                </a:solidFill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Experimentation of the tool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61B39F"/>
                </a:solidFill>
              </a:rPr>
              <a:t>Communication campaign</a:t>
            </a:r>
            <a:endParaRPr>
              <a:solidFill>
                <a:srgbClr val="61B39F"/>
              </a:solidFill>
            </a:endParaRPr>
          </a:p>
        </p:txBody>
      </p:sp>
      <p:pic>
        <p:nvPicPr>
          <p:cNvPr id="251" name="Google Shape;251;g28fd0f686d0_0_4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7993" y="3276574"/>
            <a:ext cx="2667358" cy="1502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g28fd0f686d0_0_4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34928" y="3323255"/>
            <a:ext cx="1525250" cy="1773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28fd0f686d0_0_48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32871" y="2981383"/>
            <a:ext cx="2235236" cy="1676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28fd0f686d0_0_48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27815" y="2881024"/>
            <a:ext cx="2095500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28fd0f686d0_0_48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542732" y="2881024"/>
            <a:ext cx="2047875" cy="2023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28fd0f686d0_0_488"/>
          <p:cNvPicPr preferRelativeResize="0"/>
          <p:nvPr/>
        </p:nvPicPr>
        <p:blipFill rotWithShape="1">
          <a:blip r:embed="rId8">
            <a:alphaModFix/>
          </a:blip>
          <a:srcRect b="-2944" l="27765" r="26019" t="0"/>
          <a:stretch/>
        </p:blipFill>
        <p:spPr>
          <a:xfrm>
            <a:off x="3225053" y="5142687"/>
            <a:ext cx="2095499" cy="1573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28fd0f686d0_0_488"/>
          <p:cNvPicPr preferRelativeResize="0"/>
          <p:nvPr/>
        </p:nvPicPr>
        <p:blipFill rotWithShape="1">
          <a:blip r:embed="rId9">
            <a:alphaModFix/>
          </a:blip>
          <a:srcRect b="23035" l="7575" r="-82" t="5687"/>
          <a:stretch/>
        </p:blipFill>
        <p:spPr>
          <a:xfrm>
            <a:off x="8687879" y="4802774"/>
            <a:ext cx="1466819" cy="1505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28fd0f686d0_0_48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487543" y="5074728"/>
            <a:ext cx="2701512" cy="1618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28fd0f686d0_0_48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17340" y="4825859"/>
            <a:ext cx="2206647" cy="1250568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g28fd0f686d0_0_488"/>
          <p:cNvSpPr txBox="1"/>
          <p:nvPr/>
        </p:nvSpPr>
        <p:spPr>
          <a:xfrm>
            <a:off x="1043613" y="1562725"/>
            <a:ext cx="103515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53650" lvl="0" marL="3600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300"/>
              <a:buFont typeface="Merriweather Sans"/>
              <a:buChar char="●"/>
            </a:pP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Most logos used by the cities for the campaign represent the wings of an </a:t>
            </a:r>
            <a:r>
              <a:rPr b="1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angel</a:t>
            </a: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b="0" i="0" sz="23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3650" lvl="0" marL="3600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300"/>
              <a:buFont typeface="Merriweather Sans"/>
              <a:buChar char="●"/>
            </a:pP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As the emblem of Nice is a red eagle above the 3 hills representing the city, the city decided to have </a:t>
            </a:r>
            <a:r>
              <a:rPr b="1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eagle wings</a:t>
            </a: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28fd0f686d0_0_506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Experimentation of the tool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61B39F"/>
                </a:solidFill>
              </a:rPr>
              <a:t>Tool components</a:t>
            </a:r>
            <a:endParaRPr>
              <a:solidFill>
                <a:srgbClr val="61B39F"/>
              </a:solidFill>
            </a:endParaRPr>
          </a:p>
        </p:txBody>
      </p:sp>
      <p:sp>
        <p:nvSpPr>
          <p:cNvPr id="266" name="Google Shape;266;g28fd0f686d0_0_506"/>
          <p:cNvSpPr txBox="1"/>
          <p:nvPr/>
        </p:nvSpPr>
        <p:spPr>
          <a:xfrm>
            <a:off x="1238967" y="1527069"/>
            <a:ext cx="9325500" cy="55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The other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tool components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 that are currently being developed and prototyped include:</a:t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46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300"/>
              <a:buFont typeface="Calibri"/>
              <a:buChar char="●"/>
            </a:pP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Demandez Angela Delivery Manual</a:t>
            </a:r>
            <a:endParaRPr b="0" i="0" sz="23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46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300"/>
              <a:buFont typeface="Calibri"/>
              <a:buChar char="●"/>
            </a:pP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Demandez Angela Training Manual (for managers and team members of venues)</a:t>
            </a:r>
            <a:endParaRPr b="0" i="0" sz="23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46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300"/>
              <a:buFont typeface="Calibri"/>
              <a:buChar char="●"/>
            </a:pP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Demandez Angela training presentation (for managers and team members of venues</a:t>
            </a:r>
            <a:endParaRPr b="0" i="0" sz="23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46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300"/>
              <a:buFont typeface="Calibri"/>
              <a:buChar char="●"/>
            </a:pP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Demandez Angela sticker</a:t>
            </a:r>
            <a:endParaRPr b="0" i="0" sz="23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46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300"/>
              <a:buFont typeface="Calibri"/>
              <a:buChar char="●"/>
            </a:pP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Demandez Angela reflex information sheet / poster for venues</a:t>
            </a:r>
            <a:endParaRPr b="0" i="0" sz="23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46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300"/>
              <a:buFont typeface="Calibri"/>
              <a:buChar char="●"/>
            </a:pP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Demandez Angela poster</a:t>
            </a:r>
            <a:endParaRPr b="0" i="0" sz="23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746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300"/>
              <a:buFont typeface="Calibri"/>
              <a:buChar char="●"/>
            </a:pPr>
            <a:r>
              <a:rPr b="0" i="0" lang="en-US" sz="23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Demandez Angela social media visuals</a:t>
            </a:r>
            <a:endParaRPr b="0" i="0" sz="23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3000" lvl="0" marL="3600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Merriweather Sans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8fd0f686d0_0_521"/>
          <p:cNvSpPr txBox="1"/>
          <p:nvPr/>
        </p:nvSpPr>
        <p:spPr>
          <a:xfrm>
            <a:off x="9455700" y="5234400"/>
            <a:ext cx="2736300" cy="162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g28fd0f686d0_0_521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  <a:extLst>
                  <a:ext uri="http://customooxmlschemas.google.com/">
                    <go:slidesCustomData xmlns:go="http://customooxmlschemas.google.com/" textRoundtripDataId="3"/>
                  </a:ext>
                </a:extLst>
              </a:rPr>
              <a:t>Experimentation of the tool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61B39F"/>
                </a:solidFill>
              </a:rPr>
              <a:t>Communication campaign</a:t>
            </a:r>
            <a:endParaRPr>
              <a:solidFill>
                <a:srgbClr val="61B39F"/>
              </a:solidFill>
            </a:endParaRPr>
          </a:p>
        </p:txBody>
      </p:sp>
      <p:pic>
        <p:nvPicPr>
          <p:cNvPr id="273" name="Google Shape;273;g28fd0f686d0_0_5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94000" y="1647575"/>
            <a:ext cx="3518949" cy="49277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texte, Produit en papier, papier, fournitures de bureau&#10;&#10;Description générée automatiquement" id="274" name="Google Shape;274;g28fd0f686d0_0_5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93150" y="3359338"/>
            <a:ext cx="3583625" cy="26877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texte, capture d’écran&#10;&#10;Description générée automatiquement" id="275" name="Google Shape;275;g28fd0f686d0_0_5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5400000">
            <a:off x="5042093" y="3620718"/>
            <a:ext cx="2886571" cy="2164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28fd0f686d0_0_535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  <a:t>Experimentation of the tool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61B39F"/>
                </a:solidFill>
              </a:rPr>
              <a:t>Venue commitment</a:t>
            </a:r>
            <a:endParaRPr>
              <a:solidFill>
                <a:srgbClr val="61B39F"/>
              </a:solidFill>
            </a:endParaRPr>
          </a:p>
        </p:txBody>
      </p:sp>
      <p:sp>
        <p:nvSpPr>
          <p:cNvPr id="281" name="Google Shape;281;g28fd0f686d0_0_535"/>
          <p:cNvSpPr txBox="1"/>
          <p:nvPr/>
        </p:nvSpPr>
        <p:spPr>
          <a:xfrm>
            <a:off x="1196122" y="1940425"/>
            <a:ext cx="60051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Commitment to sign a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charter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Identification via a recognizable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logo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b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Participation in an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awareness session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 on the reception of victims of sexist and sexual  violence.</a:t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3000" lvl="0" marL="3600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Merriweather Sans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ne image contenant texte, menu, papier, document&#10;&#10;Description générée automatiquement" id="282" name="Google Shape;282;g28fd0f686d0_0_5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7901" y="1811854"/>
            <a:ext cx="3005725" cy="40076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8fd0f686d0_0_530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  <a:extLst>
                  <a:ext uri="http://customooxmlschemas.google.com/">
                    <go:slidesCustomData xmlns:go="http://customooxmlschemas.google.com/" textRoundtripDataId="5"/>
                  </a:ext>
                </a:extLst>
              </a:rPr>
              <a:t>Experimentation of the tool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61B39F"/>
                </a:solidFill>
              </a:rPr>
              <a:t>A victim support training</a:t>
            </a:r>
            <a:endParaRPr>
              <a:solidFill>
                <a:srgbClr val="61B39F"/>
              </a:solidFill>
            </a:endParaRPr>
          </a:p>
        </p:txBody>
      </p:sp>
      <p:sp>
        <p:nvSpPr>
          <p:cNvPr id="288" name="Google Shape;288;g28fd0f686d0_0_530"/>
          <p:cNvSpPr txBox="1"/>
          <p:nvPr/>
        </p:nvSpPr>
        <p:spPr>
          <a:xfrm>
            <a:off x="479425" y="1686300"/>
            <a:ext cx="6085800" cy="48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556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To develop training sessions for stakeholders in the care of victims of gender-based and sexual violence.</a:t>
            </a:r>
            <a:endParaRPr b="0" i="0" sz="20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Initially, a </a:t>
            </a:r>
            <a:r>
              <a:rPr b="1" i="0" lang="en-US" sz="20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2-hour training session</a:t>
            </a:r>
            <a:r>
              <a:rPr b="0" i="0" lang="en-US" sz="20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 was proposed. However, after discussions with the venue managers, no one was interested in such a long training.</a:t>
            </a:r>
            <a:endParaRPr b="0" i="0" sz="20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Finally, the city of Nice proposed a </a:t>
            </a:r>
            <a:r>
              <a:rPr b="1" i="0" lang="en-US" sz="20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1h15 training</a:t>
            </a:r>
            <a:r>
              <a:rPr b="0" i="0" lang="en-US" sz="20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b="0" i="0" sz="20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9250" lvl="0" marL="9144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1900"/>
              <a:buFont typeface="Calibri"/>
              <a:buChar char="●"/>
            </a:pP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 legal session displayed by the Municipal Police</a:t>
            </a:r>
            <a:endParaRPr b="0" i="0" sz="19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9250" lvl="0" marL="9144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1900"/>
              <a:buFont typeface="Calibri"/>
              <a:buChar char="●"/>
            </a:pP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 theoretical session to welcome victims with an expert in prevention</a:t>
            </a:r>
            <a:endParaRPr b="0" i="0" sz="19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9250" lvl="0" marL="9144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1900"/>
              <a:buFont typeface="Calibri"/>
              <a:buChar char="●"/>
            </a:pP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 practical session</a:t>
            </a:r>
            <a:endParaRPr b="0" i="0" sz="19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3000" lvl="0" marL="3600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Merriweather Sans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9" name="Google Shape;289;g28fd0f686d0_0_5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44472" y="1828666"/>
            <a:ext cx="5108679" cy="3405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8fd0f686d0_0_545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Launch of the tool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t/>
            </a:r>
            <a:endParaRPr>
              <a:solidFill>
                <a:srgbClr val="61B39F"/>
              </a:solidFill>
            </a:endParaRPr>
          </a:p>
        </p:txBody>
      </p:sp>
      <p:sp>
        <p:nvSpPr>
          <p:cNvPr id="295" name="Google Shape;295;g28fd0f686d0_0_545"/>
          <p:cNvSpPr txBox="1"/>
          <p:nvPr/>
        </p:nvSpPr>
        <p:spPr>
          <a:xfrm>
            <a:off x="184226" y="1418400"/>
            <a:ext cx="5616600" cy="52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92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1900"/>
              <a:buFont typeface="Calibri"/>
              <a:buChar char="●"/>
            </a:pP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The City of Nice officially launched its Ask for Angela campaign on </a:t>
            </a:r>
            <a:r>
              <a:rPr b="1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Thursday July 20 </a:t>
            </a: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at 3 p.m with around fifty participants</a:t>
            </a:r>
            <a:endParaRPr b="0" i="0" sz="23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92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1900"/>
              <a:buFont typeface="Calibri"/>
              <a:buChar char="●"/>
            </a:pP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Chaired by </a:t>
            </a:r>
            <a:r>
              <a:rPr b="1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Anthony BORRE</a:t>
            </a: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, 1st Deputy Mayor in charge of Proximity, Security, Housing and Urban Renewal</a:t>
            </a:r>
            <a:endParaRPr b="0" i="0" sz="19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92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1900"/>
              <a:buFont typeface="Calibri"/>
              <a:buChar char="●"/>
            </a:pP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In the presence of </a:t>
            </a:r>
            <a:r>
              <a:rPr b="1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Martine OUAKNINE</a:t>
            </a: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, Deputy Mayor for Legal Affairs, Victim Assistance, Duty of Remembrance and the Fight against Racism and Anti-Semitism, </a:t>
            </a:r>
            <a:r>
              <a:rPr b="1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Maty DIOUF,</a:t>
            </a: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 Deputy Delegate for the Fight against Discrimination, Women's Rights, Humanitarian Action and Cooperation, </a:t>
            </a:r>
            <a:r>
              <a:rPr b="1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Franck MARTIN,</a:t>
            </a: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 Deputy Delegate for the upper territory of Nice, shops, markets, crafts and the Gare du Sud and </a:t>
            </a:r>
            <a:r>
              <a:rPr b="1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Hervé CAEL</a:t>
            </a:r>
            <a:r>
              <a:rPr b="0" i="0" lang="en-US" sz="19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b="0" i="0" sz="19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ne image contenant habits, Visage humain, personne, femme&#10;&#10;Description générée automatiquement" id="296" name="Google Shape;296;g28fd0f686d0_0_545"/>
          <p:cNvPicPr preferRelativeResize="0"/>
          <p:nvPr/>
        </p:nvPicPr>
        <p:blipFill rotWithShape="1">
          <a:blip r:embed="rId3">
            <a:alphaModFix/>
          </a:blip>
          <a:srcRect b="0" l="2496" r="0" t="0"/>
          <a:stretch/>
        </p:blipFill>
        <p:spPr>
          <a:xfrm>
            <a:off x="5915600" y="1562725"/>
            <a:ext cx="5950424" cy="40685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g28fd0f686d0_0_5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99447" y="1564488"/>
            <a:ext cx="8393115" cy="3729037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g28fd0f686d0_0_574"/>
          <p:cNvSpPr txBox="1"/>
          <p:nvPr/>
        </p:nvSpPr>
        <p:spPr>
          <a:xfrm>
            <a:off x="1521750" y="516675"/>
            <a:ext cx="2743200" cy="42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8fd0f686d0_0_559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Training sessions</a:t>
            </a:r>
            <a:endParaRPr>
              <a:solidFill>
                <a:srgbClr val="61B39F"/>
              </a:solidFill>
            </a:endParaRPr>
          </a:p>
        </p:txBody>
      </p:sp>
      <p:sp>
        <p:nvSpPr>
          <p:cNvPr id="308" name="Google Shape;308;g28fd0f686d0_0_559"/>
          <p:cNvSpPr txBox="1"/>
          <p:nvPr/>
        </p:nvSpPr>
        <p:spPr>
          <a:xfrm>
            <a:off x="479425" y="1686300"/>
            <a:ext cx="6085800" cy="33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19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100"/>
              <a:buFont typeface="Calibri"/>
              <a:buChar char="●"/>
            </a:pPr>
            <a:r>
              <a:rPr b="0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 first training session </a:t>
            </a:r>
            <a:r>
              <a:rPr b="0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took place on the 20th of July 2023, with 40 people trained.</a:t>
            </a:r>
            <a:endParaRPr b="0" i="0" sz="21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19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100"/>
              <a:buFont typeface="Calibri"/>
              <a:buChar char="●"/>
            </a:pPr>
            <a:r>
              <a:rPr b="1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b="1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:go="http://customooxmlschemas.google.com/" textRoundtripDataId="6"/>
                  </a:ext>
                </a:extLst>
              </a:rPr>
              <a:t>second session</a:t>
            </a:r>
            <a:r>
              <a:rPr b="1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took place on the 28th of August in Nice-Etoile with the Management of the shopping center.</a:t>
            </a:r>
            <a:endParaRPr b="0" i="0" sz="21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195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100"/>
              <a:buFont typeface="Calibri"/>
              <a:buChar char="●"/>
            </a:pPr>
            <a:r>
              <a:rPr b="0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As of today, </a:t>
            </a:r>
            <a:r>
              <a:rPr b="1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43 agreements </a:t>
            </a:r>
            <a:r>
              <a:rPr b="0" i="0" lang="en-US" sz="21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have been signed.</a:t>
            </a:r>
            <a:endParaRPr b="0" i="0" sz="21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3000" lvl="0" marL="3600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Merriweather Sans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g28fd0f686d0_0_5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17625" y="1715116"/>
            <a:ext cx="5321974" cy="35479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28fd0f686d0_0_190"/>
          <p:cNvSpPr txBox="1"/>
          <p:nvPr>
            <p:ph idx="1" type="body"/>
          </p:nvPr>
        </p:nvSpPr>
        <p:spPr>
          <a:xfrm>
            <a:off x="4325866" y="429641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Tool validation workshop</a:t>
            </a:r>
            <a:endParaRPr>
              <a:solidFill>
                <a:srgbClr val="D3533E"/>
              </a:solidFill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 sz="2900">
                <a:solidFill>
                  <a:srgbClr val="61B39F"/>
                </a:solidFill>
              </a:rPr>
              <a:t>21st of September 2023</a:t>
            </a:r>
            <a:endParaRPr sz="2900">
              <a:solidFill>
                <a:srgbClr val="61B39F"/>
              </a:solidFill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t/>
            </a:r>
            <a:endParaRPr>
              <a:solidFill>
                <a:srgbClr val="D3533E"/>
              </a:solidFill>
            </a:endParaRPr>
          </a:p>
        </p:txBody>
      </p:sp>
      <p:pic>
        <p:nvPicPr>
          <p:cNvPr descr="Une image contenant habits, personne, intérieur, scène&#10;&#10;Description générée automatiquement" id="315" name="Google Shape;315;g28fd0f686d0_0_1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71270" y="1725382"/>
            <a:ext cx="5785350" cy="26034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intérieur, restaurant, vaisselle, mur&#10;&#10;Description générée automatiquement" id="316" name="Google Shape;316;g28fd0f686d0_0_190"/>
          <p:cNvPicPr preferRelativeResize="0"/>
          <p:nvPr/>
        </p:nvPicPr>
        <p:blipFill rotWithShape="1">
          <a:blip r:embed="rId4">
            <a:alphaModFix/>
          </a:blip>
          <a:srcRect b="0" l="0" r="0" t="5900"/>
          <a:stretch/>
        </p:blipFill>
        <p:spPr>
          <a:xfrm>
            <a:off x="9584750" y="1725375"/>
            <a:ext cx="1947675" cy="4072622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g28fd0f686d0_0_190"/>
          <p:cNvSpPr txBox="1"/>
          <p:nvPr/>
        </p:nvSpPr>
        <p:spPr>
          <a:xfrm>
            <a:off x="3571275" y="4565650"/>
            <a:ext cx="5716500" cy="17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The workshop welcomed about 20 participants. The results are currently being analysed by CAMINO.</a:t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ne image contenant texte, intérieur, table, chaise&#10;&#10;Description générée automatiquement" id="318" name="Google Shape;318;g28fd0f686d0_0_190"/>
          <p:cNvPicPr preferRelativeResize="0"/>
          <p:nvPr/>
        </p:nvPicPr>
        <p:blipFill rotWithShape="1">
          <a:blip r:embed="rId5">
            <a:alphaModFix/>
          </a:blip>
          <a:srcRect b="0" l="0" r="0" t="12518"/>
          <a:stretch/>
        </p:blipFill>
        <p:spPr>
          <a:xfrm>
            <a:off x="1281925" y="1725374"/>
            <a:ext cx="2061224" cy="400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8fd0f686d0_0_184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Next </a:t>
            </a:r>
            <a:r>
              <a:rPr lang="en-US">
                <a:solidFill>
                  <a:srgbClr val="D3533E"/>
                </a:solidFill>
                <a:extLst>
                  <a:ext uri="http://customooxmlschemas.google.com/">
                    <go:slidesCustomData xmlns:go="http://customooxmlschemas.google.com/" textRoundtripDataId="7"/>
                  </a:ext>
                </a:extLst>
              </a:rPr>
              <a:t>steps</a:t>
            </a:r>
            <a:endParaRPr>
              <a:solidFill>
                <a:srgbClr val="D3533E"/>
              </a:solidFill>
            </a:endParaRPr>
          </a:p>
        </p:txBody>
      </p:sp>
      <p:sp>
        <p:nvSpPr>
          <p:cNvPr id="324" name="Google Shape;324;g28fd0f686d0_0_184"/>
          <p:cNvSpPr txBox="1"/>
          <p:nvPr>
            <p:ph idx="4" type="body"/>
          </p:nvPr>
        </p:nvSpPr>
        <p:spPr>
          <a:xfrm>
            <a:off x="1240975" y="1707900"/>
            <a:ext cx="9886200" cy="270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lang="en-US" sz="2400">
                <a:solidFill>
                  <a:srgbClr val="5E5E5E"/>
                </a:solidFill>
              </a:rPr>
              <a:t>A meeting between Nice-Efus-USAL is scheduled on Monday 23 October to discuss the </a:t>
            </a:r>
            <a:r>
              <a:rPr lang="en-US" sz="2400">
                <a:solidFill>
                  <a:srgbClr val="5E5E5E"/>
                </a:solidFill>
              </a:rPr>
              <a:t>activities in WP4</a:t>
            </a:r>
            <a:r>
              <a:rPr b="0" lang="en-US" sz="2400">
                <a:solidFill>
                  <a:srgbClr val="5E5E5E"/>
                </a:solidFill>
              </a:rPr>
              <a:t>, in particular the training session (T4.2) on monitoring and evaluation.</a:t>
            </a:r>
            <a:endParaRPr b="0" sz="2400">
              <a:solidFill>
                <a:srgbClr val="5E5E5E"/>
              </a:solidFill>
            </a:endParaRPr>
          </a:p>
          <a:p>
            <a:pPr indent="0" lvl="0" marL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rPr lang="en-US" sz="2400">
                <a:solidFill>
                  <a:srgbClr val="5E5E5E"/>
                </a:solidFill>
              </a:rPr>
              <a:t>If the results of the testing phase are successful, </a:t>
            </a:r>
            <a:r>
              <a:rPr b="0" lang="en-US" sz="2400">
                <a:solidFill>
                  <a:srgbClr val="5E5E5E"/>
                </a:solidFill>
              </a:rPr>
              <a:t>the person will also be able to find a place of refuge by using the </a:t>
            </a:r>
            <a:r>
              <a:rPr lang="en-US" sz="2400">
                <a:solidFill>
                  <a:srgbClr val="5E5E5E"/>
                </a:solidFill>
              </a:rPr>
              <a:t>mobile application </a:t>
            </a:r>
            <a:r>
              <a:rPr b="0" lang="en-US" sz="2400">
                <a:solidFill>
                  <a:srgbClr val="5E5E5E"/>
                </a:solidFill>
              </a:rPr>
              <a:t>of the city.</a:t>
            </a:r>
            <a:endParaRPr b="0" sz="1400">
              <a:solidFill>
                <a:srgbClr val="5E5E5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lang="en-US" sz="2400">
                <a:solidFill>
                  <a:srgbClr val="5E5E5E"/>
                </a:solidFill>
              </a:rPr>
              <a:t>The tool will also be displayed in the </a:t>
            </a:r>
            <a:r>
              <a:rPr lang="en-US" sz="2400">
                <a:solidFill>
                  <a:srgbClr val="5E5E5E"/>
                </a:solidFill>
              </a:rPr>
              <a:t>whole city</a:t>
            </a:r>
            <a:r>
              <a:rPr b="0" lang="en-US" sz="2400">
                <a:solidFill>
                  <a:srgbClr val="5E5E5E"/>
                </a:solidFill>
              </a:rPr>
              <a:t>. </a:t>
            </a:r>
            <a:endParaRPr b="0" sz="1400">
              <a:solidFill>
                <a:srgbClr val="5E5E5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lang="en-US" sz="2400">
                <a:solidFill>
                  <a:srgbClr val="5E5E5E"/>
                </a:solidFill>
              </a:rPr>
              <a:t>The </a:t>
            </a:r>
            <a:r>
              <a:rPr lang="en-US" sz="2400">
                <a:solidFill>
                  <a:srgbClr val="5E5E5E"/>
                </a:solidFill>
              </a:rPr>
              <a:t>Neighbourhood Watch </a:t>
            </a:r>
            <a:r>
              <a:rPr b="0" lang="en-US" sz="2400">
                <a:solidFill>
                  <a:srgbClr val="5E5E5E"/>
                </a:solidFill>
              </a:rPr>
              <a:t>network may also be trained.</a:t>
            </a:r>
            <a:endParaRPr b="0" sz="2400">
              <a:solidFill>
                <a:srgbClr val="5E5E5E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rPr b="0" i="1" lang="en-US" sz="2400">
                <a:solidFill>
                  <a:srgbClr val="5E5E5E"/>
                </a:solidFill>
                <a:extLst>
                  <a:ext uri="http://customooxmlschemas.google.com/">
                    <go:slidesCustomData xmlns:go="http://customooxmlschemas.google.com/" textRoundtripDataId="8"/>
                  </a:ext>
                </a:extLst>
              </a:rPr>
              <a:t>This tool will be presented at the International Forum “Respect pour les femmes” on the 16</a:t>
            </a:r>
            <a:r>
              <a:rPr b="0" baseline="30000" i="1" lang="en-US" sz="2400">
                <a:solidFill>
                  <a:srgbClr val="5E5E5E"/>
                </a:solidFill>
                <a:extLst>
                  <a:ext uri="http://customooxmlschemas.google.com/">
                    <go:slidesCustomData xmlns:go="http://customooxmlschemas.google.com/" textRoundtripDataId="9"/>
                  </a:ext>
                </a:extLst>
              </a:rPr>
              <a:t>th</a:t>
            </a:r>
            <a:r>
              <a:rPr b="0" i="1" lang="en-US" sz="2400">
                <a:solidFill>
                  <a:srgbClr val="5E5E5E"/>
                </a:solidFill>
                <a:extLst>
                  <a:ext uri="http://customooxmlschemas.google.com/">
                    <go:slidesCustomData xmlns:go="http://customooxmlschemas.google.com/" textRoundtripDataId="10"/>
                  </a:ext>
                </a:extLst>
              </a:rPr>
              <a:t> of November in Marseille (France)</a:t>
            </a:r>
            <a:endParaRPr b="0" sz="1400">
              <a:solidFill>
                <a:srgbClr val="5E5E5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0" sz="2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8fd0f686d0_0_0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Motivation to join IcARUS project</a:t>
            </a:r>
            <a:endParaRPr>
              <a:solidFill>
                <a:srgbClr val="D3533E"/>
              </a:solidFill>
            </a:endParaRPr>
          </a:p>
        </p:txBody>
      </p:sp>
      <p:sp>
        <p:nvSpPr>
          <p:cNvPr id="196" name="Google Shape;196;g28fd0f686d0_0_0"/>
          <p:cNvSpPr txBox="1"/>
          <p:nvPr>
            <p:ph idx="4" type="body"/>
          </p:nvPr>
        </p:nvSpPr>
        <p:spPr>
          <a:xfrm>
            <a:off x="1240975" y="1707900"/>
            <a:ext cx="6420900" cy="270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</a:pPr>
            <a:r>
              <a:rPr b="0" lang="en-US" sz="2700">
                <a:solidFill>
                  <a:srgbClr val="5E5E5E"/>
                </a:solidFill>
              </a:rPr>
              <a:t>Testing</a:t>
            </a:r>
            <a:r>
              <a:rPr lang="en-US" sz="2700">
                <a:solidFill>
                  <a:srgbClr val="5E5E5E"/>
                </a:solidFill>
              </a:rPr>
              <a:t> innovative ways of working</a:t>
            </a:r>
            <a:r>
              <a:rPr b="0" lang="en-US" sz="2700">
                <a:solidFill>
                  <a:srgbClr val="5E5E5E"/>
                </a:solidFill>
              </a:rPr>
              <a:t> such as:</a:t>
            </a:r>
            <a:endParaRPr sz="3100">
              <a:solidFill>
                <a:srgbClr val="5E5E5E"/>
              </a:solidFill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lang="en-US" sz="2400">
                <a:solidFill>
                  <a:srgbClr val="5E5E5E"/>
                </a:solidFill>
              </a:rPr>
              <a:t>Co-production of solutions with citizens</a:t>
            </a:r>
            <a:endParaRPr b="0" sz="1400">
              <a:solidFill>
                <a:srgbClr val="5E5E5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lang="en-US" sz="2400">
                <a:solidFill>
                  <a:srgbClr val="5E5E5E"/>
                </a:solidFill>
              </a:rPr>
              <a:t>Collaborative way of working with 17 partner</a:t>
            </a:r>
            <a:r>
              <a:rPr b="0" lang="en-US" sz="2400">
                <a:solidFill>
                  <a:schemeClr val="dk1"/>
                </a:solidFill>
              </a:rPr>
              <a:t>s</a:t>
            </a:r>
            <a:endParaRPr b="0" sz="2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97" name="Google Shape;197;g28fd0f686d0_0_0"/>
          <p:cNvPicPr preferRelativeResize="0"/>
          <p:nvPr/>
        </p:nvPicPr>
        <p:blipFill rotWithShape="1">
          <a:blip r:embed="rId3">
            <a:alphaModFix/>
          </a:blip>
          <a:srcRect b="2826" l="0" r="0" t="0"/>
          <a:stretch/>
        </p:blipFill>
        <p:spPr>
          <a:xfrm>
            <a:off x="8047275" y="1242387"/>
            <a:ext cx="3476525" cy="4373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8fd0f686d0_0_110"/>
          <p:cNvSpPr txBox="1"/>
          <p:nvPr>
            <p:ph idx="1" type="body"/>
          </p:nvPr>
        </p:nvSpPr>
        <p:spPr>
          <a:xfrm>
            <a:off x="1920156" y="1135273"/>
            <a:ext cx="8351700" cy="458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rm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b="0" lang="en-US"/>
              <a:t>Thank you!</a:t>
            </a:r>
            <a:endParaRPr b="0"/>
          </a:p>
        </p:txBody>
      </p:sp>
      <p:sp>
        <p:nvSpPr>
          <p:cNvPr id="330" name="Google Shape;330;g28fd0f686d0_0_110"/>
          <p:cNvSpPr txBox="1"/>
          <p:nvPr/>
        </p:nvSpPr>
        <p:spPr>
          <a:xfrm>
            <a:off x="2049575" y="6131675"/>
            <a:ext cx="2957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This project has received funding from the European Union’s Horizon 2020 Research and Innovation Programme under Grant Agreement No. 787100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ne image contenant habits, personne, Visage humain, femme&#10;&#10;Description générée automatiquement" id="202" name="Google Shape;202;g28fd0f686d0_0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67251" y="1974663"/>
            <a:ext cx="4545323" cy="3194826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g28fd0f686d0_0_6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Workshop with stakeholders</a:t>
            </a:r>
            <a:endParaRPr>
              <a:solidFill>
                <a:srgbClr val="D3533E"/>
              </a:solidFill>
            </a:endParaRPr>
          </a:p>
        </p:txBody>
      </p:sp>
      <p:sp>
        <p:nvSpPr>
          <p:cNvPr id="204" name="Google Shape;204;g28fd0f686d0_0_6"/>
          <p:cNvSpPr txBox="1"/>
          <p:nvPr>
            <p:ph idx="5" type="body"/>
          </p:nvPr>
        </p:nvSpPr>
        <p:spPr>
          <a:xfrm>
            <a:off x="921675" y="1650800"/>
            <a:ext cx="5908500" cy="44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lang="en-US" sz="2400">
                <a:solidFill>
                  <a:srgbClr val="5E5E5E"/>
                </a:solidFill>
              </a:rPr>
              <a:t>A </a:t>
            </a:r>
            <a:r>
              <a:rPr lang="en-US" sz="2400">
                <a:solidFill>
                  <a:srgbClr val="5E5E5E"/>
                </a:solidFill>
              </a:rPr>
              <a:t>first workshop</a:t>
            </a:r>
            <a:r>
              <a:rPr b="0" lang="en-US" sz="2400">
                <a:solidFill>
                  <a:srgbClr val="5E5E5E"/>
                </a:solidFill>
              </a:rPr>
              <a:t> to co-create innovative solutions to tackle the feeling of insecurity in public places.</a:t>
            </a:r>
            <a:endParaRPr b="0" sz="2400">
              <a:solidFill>
                <a:srgbClr val="5E5E5E"/>
              </a:solidFill>
            </a:endParaRPr>
          </a:p>
          <a:p>
            <a:pPr indent="0" lvl="0" marL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rPr b="0" i="1" lang="en-US" sz="2100">
                <a:solidFill>
                  <a:srgbClr val="5E5E5E"/>
                </a:solidFill>
              </a:rPr>
              <a:t>But the topic was too broad to be used with the design thinking methodology.</a:t>
            </a:r>
            <a:endParaRPr b="0" sz="2100">
              <a:solidFill>
                <a:srgbClr val="5E5E5E"/>
              </a:solidFill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lang="en-US" sz="2400">
                <a:solidFill>
                  <a:srgbClr val="5E5E5E"/>
                </a:solidFill>
              </a:rPr>
              <a:t>A </a:t>
            </a:r>
            <a:r>
              <a:rPr lang="en-US" sz="2400">
                <a:solidFill>
                  <a:srgbClr val="5E5E5E"/>
                </a:solidFill>
              </a:rPr>
              <a:t>second workshop</a:t>
            </a:r>
            <a:r>
              <a:rPr b="0" lang="en-US" sz="2400">
                <a:solidFill>
                  <a:srgbClr val="5E5E5E"/>
                </a:solidFill>
              </a:rPr>
              <a:t> focused more on the vulnerable public with the need to prevent and reduce sexual violence in public spaces. </a:t>
            </a:r>
            <a:endParaRPr b="0" sz="2400">
              <a:solidFill>
                <a:srgbClr val="5E5E5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rPr b="0" i="1" lang="en-US" sz="2100">
                <a:solidFill>
                  <a:srgbClr val="5E5E5E"/>
                </a:solidFill>
              </a:rPr>
              <a:t>The solution was to develop </a:t>
            </a:r>
            <a:r>
              <a:rPr i="1" lang="en-US" sz="2100">
                <a:solidFill>
                  <a:srgbClr val="5E5E5E"/>
                </a:solidFill>
              </a:rPr>
              <a:t>a tool to tackle street harassment and reduce feeling of insecurity in public spaces.</a:t>
            </a:r>
            <a:endParaRPr sz="2100">
              <a:solidFill>
                <a:srgbClr val="5E5E5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28fd0f686d0_0_12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In line with Nice Territorial Crime Prevention Strategy 2022-2026</a:t>
            </a:r>
            <a:endParaRPr>
              <a:solidFill>
                <a:srgbClr val="D3533E"/>
              </a:solidFill>
            </a:endParaRPr>
          </a:p>
        </p:txBody>
      </p:sp>
      <p:pic>
        <p:nvPicPr>
          <p:cNvPr id="210" name="Google Shape;210;g28fd0f686d0_0_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9430" y="2199172"/>
            <a:ext cx="4270297" cy="298195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g28fd0f686d0_0_12"/>
          <p:cNvSpPr txBox="1"/>
          <p:nvPr>
            <p:ph idx="5" type="body"/>
          </p:nvPr>
        </p:nvSpPr>
        <p:spPr>
          <a:xfrm>
            <a:off x="5078700" y="2268850"/>
            <a:ext cx="6420900" cy="270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Calibri"/>
              <a:buChar char="●"/>
            </a:pPr>
            <a:r>
              <a:rPr b="0" lang="en-US" sz="2400">
                <a:solidFill>
                  <a:srgbClr val="5E5E5E"/>
                </a:solidFill>
              </a:rPr>
              <a:t>A set of prevention actions, in which </a:t>
            </a:r>
            <a:r>
              <a:rPr lang="en-US" sz="2400">
                <a:solidFill>
                  <a:srgbClr val="5E5E5E"/>
                </a:solidFill>
              </a:rPr>
              <a:t>action 16 </a:t>
            </a:r>
            <a:r>
              <a:rPr b="0" lang="en-US" sz="2400">
                <a:solidFill>
                  <a:srgbClr val="5E5E5E"/>
                </a:solidFill>
              </a:rPr>
              <a:t>points the need to strengthen the local support network for victims and especially victims of street harassment. </a:t>
            </a:r>
            <a:endParaRPr b="0" sz="2400">
              <a:solidFill>
                <a:srgbClr val="5E5E5E"/>
              </a:solidFill>
            </a:endParaRPr>
          </a:p>
          <a:p>
            <a:pPr indent="0" lvl="0" marL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0" sz="2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1B39F"/>
              </a:buClr>
              <a:buSzPts val="28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8fd0f686d0_0_456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Presentation of the tool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61B39F"/>
                </a:solidFill>
              </a:rPr>
              <a:t>Demandez Angela</a:t>
            </a:r>
            <a:endParaRPr>
              <a:solidFill>
                <a:srgbClr val="61B39F"/>
              </a:solidFill>
            </a:endParaRPr>
          </a:p>
        </p:txBody>
      </p:sp>
      <p:sp>
        <p:nvSpPr>
          <p:cNvPr id="217" name="Google Shape;217;g28fd0f686d0_0_456"/>
          <p:cNvSpPr txBox="1"/>
          <p:nvPr/>
        </p:nvSpPr>
        <p:spPr>
          <a:xfrm>
            <a:off x="1281842" y="1869969"/>
            <a:ext cx="9325500" cy="37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0000" lvl="0" marL="3600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Merriweather Sans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The “Demandez Angela" system consists of a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network of solidarity partners 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committed to welcome anyone in a situation of harassment or insecurity in the public space.</a:t>
            </a:r>
            <a:endParaRPr b="0" i="0" sz="1400" u="none" cap="none" strike="noStrike">
              <a:solidFill>
                <a:srgbClr val="5E5E5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0000" lvl="0" marL="3600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Merriweather Sans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Thanks to the code “Où est Angela?" and the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logo 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displayed visibly by the partner, people can request support and find a fallback solution or help, without judgement.</a:t>
            </a:r>
            <a:endParaRPr b="0" i="0" sz="1400" u="none" cap="none" strike="noStrike">
              <a:solidFill>
                <a:srgbClr val="5E5E5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0000" lvl="0" marL="3600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Merriweather Sans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This approach is based on a proposal from the State Secretariat for Gender Equality and the Fight against Discrimination in partnership with UN Women and HeForShe, launched in 2020.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8fd0f686d0_0_471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Experimentation of the tool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61B39F"/>
                </a:solidFill>
              </a:rPr>
              <a:t>Pilot area</a:t>
            </a:r>
            <a:endParaRPr>
              <a:solidFill>
                <a:srgbClr val="61B39F"/>
              </a:solidFill>
            </a:endParaRPr>
          </a:p>
        </p:txBody>
      </p:sp>
      <p:sp>
        <p:nvSpPr>
          <p:cNvPr id="223" name="Google Shape;223;g28fd0f686d0_0_471"/>
          <p:cNvSpPr txBox="1"/>
          <p:nvPr/>
        </p:nvSpPr>
        <p:spPr>
          <a:xfrm>
            <a:off x="577700" y="1803100"/>
            <a:ext cx="4710900" cy="4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Following the workshop held in February 2023, it was noted that the problem is more relevant in the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central part of the city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: the town center around Place Massena, Jean Médecin avenue and the “Vieux-Nice” district. </a:t>
            </a:r>
            <a:endParaRPr b="0" i="0" sz="1400" u="none" cap="none" strike="noStrike">
              <a:solidFill>
                <a:srgbClr val="5E5E5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Indeed, the main city shopping center and shops are downtown. </a:t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3000" lvl="0" marL="3600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Merriweather Sans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Nice Etoile - All You Need to Know BEFORE You Go - Updated 2020 (France ..." id="224" name="Google Shape;224;g28fd0f686d0_0_4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02134" y="1962081"/>
            <a:ext cx="6195639" cy="3480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ne image contenant carte&#10;&#10;Description générée automatiquement" id="230" name="Google Shape;230;p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2356" t="0"/>
          <a:stretch/>
        </p:blipFill>
        <p:spPr>
          <a:xfrm>
            <a:off x="1" y="10"/>
            <a:ext cx="9669642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7"/>
          <p:cNvSpPr/>
          <p:nvPr/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9000">
                <a:srgbClr val="FFFFFF">
                  <a:alpha val="37254"/>
                </a:srgbClr>
              </a:gs>
              <a:gs pos="35000">
                <a:srgbClr val="FFFFFF">
                  <a:alpha val="76470"/>
                </a:srgbClr>
              </a:gs>
              <a:gs pos="48000">
                <a:schemeClr val="lt1"/>
              </a:gs>
              <a:gs pos="100000">
                <a:schemeClr val="lt1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2" name="Google Shape;23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68433" y="5879161"/>
            <a:ext cx="641307" cy="6413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Graphique, conception&#10;&#10;Description générée automatiquement" id="233" name="Google Shape;233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90411" y="4981670"/>
            <a:ext cx="1584331" cy="1631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8fd0f686d0_0_477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Tool components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61B39F"/>
                </a:solidFill>
              </a:rPr>
              <a:t>Network of </a:t>
            </a:r>
            <a:r>
              <a:rPr lang="en-US">
                <a:solidFill>
                  <a:srgbClr val="61B39F"/>
                </a:solidFill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safe places </a:t>
            </a:r>
            <a:endParaRPr>
              <a:solidFill>
                <a:srgbClr val="61B39F"/>
              </a:solidFill>
            </a:endParaRPr>
          </a:p>
        </p:txBody>
      </p:sp>
      <p:sp>
        <p:nvSpPr>
          <p:cNvPr id="239" name="Google Shape;239;g28fd0f686d0_0_477"/>
          <p:cNvSpPr txBox="1"/>
          <p:nvPr/>
        </p:nvSpPr>
        <p:spPr>
          <a:xfrm>
            <a:off x="1238967" y="1527069"/>
            <a:ext cx="93255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0000" lvl="0" marL="3600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Merriweather Sans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The city of Nice already has an established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network of places that are fitted with alarm buttons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 linked to the Urban Supervision Center. When the alarm is triggered, the cameras located near the alarm button are automatically directed towards the target.</a:t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0000" lvl="0" marL="3600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Merriweather Sans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In a first time, these shops, bars, restaurants, public services have been contacted to serve as places of refuge in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April 2023.</a:t>
            </a:r>
            <a:endParaRPr b="1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0000" lvl="0" marL="3600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Merriweather Sans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Then, the perimeter was extended to all the shops, bars, restaurants and public services located in the pilot area.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3000" lvl="0" marL="3600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Merriweather Sans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28fd0f686d0_0_483"/>
          <p:cNvSpPr txBox="1"/>
          <p:nvPr>
            <p:ph idx="1" type="body"/>
          </p:nvPr>
        </p:nvSpPr>
        <p:spPr>
          <a:xfrm>
            <a:off x="4314516" y="509116"/>
            <a:ext cx="6607200" cy="10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D3533E"/>
                </a:solidFill>
              </a:rPr>
              <a:t>Tool components</a:t>
            </a:r>
            <a:endParaRPr>
              <a:solidFill>
                <a:srgbClr val="D3533E"/>
              </a:solidFill>
            </a:endParaRPr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rgbClr val="61B39F"/>
                </a:solidFill>
              </a:rPr>
              <a:t>Target group</a:t>
            </a:r>
            <a:endParaRPr>
              <a:solidFill>
                <a:srgbClr val="61B39F"/>
              </a:solidFill>
            </a:endParaRPr>
          </a:p>
        </p:txBody>
      </p:sp>
      <p:sp>
        <p:nvSpPr>
          <p:cNvPr id="245" name="Google Shape;245;g28fd0f686d0_0_483"/>
          <p:cNvSpPr txBox="1"/>
          <p:nvPr/>
        </p:nvSpPr>
        <p:spPr>
          <a:xfrm>
            <a:off x="1260392" y="1719969"/>
            <a:ext cx="93255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0000" lvl="0" marL="3600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Merriweather Sans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The tool was first targeted for women feeling insecurity In public place or street harassment but concerning the legal aspects of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gender 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equality, it was decided to be used more broadly by each person (men or women) feeling insecurity in the public space.</a:t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0000" lvl="0" marL="3600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533E"/>
              </a:buClr>
              <a:buSzPts val="2400"/>
              <a:buFont typeface="Merriweather Sans"/>
              <a:buChar char="●"/>
            </a:pP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This tool works </a:t>
            </a:r>
            <a:r>
              <a:rPr b="1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day and night</a:t>
            </a:r>
            <a:r>
              <a:rPr b="0" i="0" lang="en-US" sz="2400" u="none" cap="none" strike="noStrike">
                <a:solidFill>
                  <a:srgbClr val="5E5E5E"/>
                </a:solidFill>
                <a:latin typeface="Calibri"/>
                <a:ea typeface="Calibri"/>
                <a:cs typeface="Calibri"/>
                <a:sym typeface="Calibri"/>
              </a:rPr>
              <a:t>, but it may be used more often at night. According to the feedback from the stakeholders, street harassment is also more frequent in the summertime.</a:t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5E5E5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3000" lvl="0" marL="3600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Merriweather Sans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2020-12-14T12:06:40Z</dcterms:created>
  <dc:creator>Andrew Wootton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0x0101005CC253C543A02E4B87F619B573527932</vt:lpwstr>
  </property>
  <property fmtid="{D5CDD505-2E9C-101B-9397-08002B2CF9AE}" pid="3" name="MediaServiceImageTags">
    <vt:lpwstr/>
  </property>
</Properties>
</file>